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ro.medium.com/max/1400/1*u4NoUdaVyquPZetjydZs0A.jpe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ro.medium.com/max/1400/1*u4NoUdaVyquPZetjydZs0A.jpe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ro.medium.com/max/1400/1*u4NoUdaVyquPZetjydZs0A.jpeg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science-pm.com/crisp-dm-2/" TargetMode="External"/><Relationship Id="rId3" Type="http://schemas.openxmlformats.org/officeDocument/2006/relationships/hyperlink" Target="https://www.datascience-pm.com/domino-data-science-life-cycle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ulletin-cyberbully-detection.herokuapp.com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nterasultra.com/wp-content/uploads/2019/09/20190903_123104.jpg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6I87Cy-M6g&amp;ab_channel=AerialWorkz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profile/Nikolaos-Chlis/publication/266617511/figure/fig11/AS:295705362092036@1447513060277/Leave-One-Out-Cross-Validation.p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e9701b37_0_6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e9701b3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af9b909c_0_3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daf9b90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oogle.com/url?sa=i&amp;url=https%3A%2F%2Fdockship.io%2Farticles%2F6045b9c1c2c7fa59d94ed69a%2Fa-gentle-introduction-to-cross-validation&amp;psig=AOvVaw1B3gicm63vORxjc9-CA_H1&amp;ust=1648088093385000&amp;source=images&amp;cd=vfe&amp;ved=0CAsQjRxqFwoTCPj8ld-U2_YCFQAAAAAdAAAAABA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daf9b909c_0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daf9b909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https://miro.medium.com/max/1400/1*u4NoUdaVyquPZetjydZs0A.jpeg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ec64e57ba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ec64e57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ec64e57ba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ec64e57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https://miro.medium.com/max/1400/1*u4NoUdaVyquPZetjydZs0A.jpeg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ec64e57ba_0_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ec64e57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https://miro.medium.com/max/1400/1*u4NoUdaVyquPZetjydZs0A.jpeg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13693aa5_0_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f13693aa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8e23fc8a5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8e23fc8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https://www.datascience-pm.com/crisp-dm-2/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https://www.datascience-pm.com/domino-data-science-life-cycle/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daf9b909c_0_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daf9b90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https://bulletin-cyberbully-detection.herokuapp.com/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daf9b909c_0_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daf9b909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https://lenterasultra.com/wp-content/uploads/2019/09/20190903_123104.jpg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daf9b909c_0_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daf9b909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https://www.youtube.com/watch?v=z6I87Cy-M6g&amp;ab_channel=AerialWorkz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daf9b909c_0_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daf9b90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https://www.researchgate.net/profile/Junhua-Ding/publication/318432363/figure/fig3/AS:667604972761097@1536180837464/Visualizing-bias-and-variance-tradeoff-using-a-bulls-eye-diagram.ppm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daf9b909c_0_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daf9b90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https://img1.daumcdn.net/thumb/R1280x0/?scode=mtistory2&amp;fname=https%3A%2F%2Fblog.kakaocdn.net%2Fdn%2FluuGW%2FbtrgjGrj9g6%2FNOsrBEQIr2uTRynM2PZ3h1%2Fimg.png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daf9b909c_0_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daf9b909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https://www.researchgate.net/profile/Nikolaos-Chlis/publication/266617511/figure/fig11/AS:295705362092036@1447513060277/Leave-One-Out-Cross-Validation.png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https://www.mdpi.com/ijerph/ijerph-17-06997/article_deploy/html/images/ijerph-17-06997-g002.png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s://undraw.co/illustrations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hyperlink" Target="mailto:ronald@hacktiv8.com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91425" wrap="square" tIns="274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9223"/>
              </a:buClr>
              <a:buSzPts val="3600"/>
              <a:buFont typeface="Roboto"/>
              <a:buNone/>
              <a:defRPr sz="36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No Background)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9" name="Google Shape;69;p11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70" name="Google Shape;70;p11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3">
  <p:cSld name="TITLE_ONLY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76" name="Google Shape;76;p12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77" name="Google Shape;77;p12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" name="Google Shape;8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574" y="1347600"/>
            <a:ext cx="2543044" cy="186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944" y="1347599"/>
            <a:ext cx="2524410" cy="186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983" y="1370747"/>
            <a:ext cx="2940010" cy="18170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/>
        </p:nvSpPr>
        <p:spPr>
          <a:xfrm>
            <a:off x="356620" y="3358406"/>
            <a:ext cx="25431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Feature 1</a:t>
            </a:r>
            <a:endParaRPr b="1" sz="18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Take illustrations from </a:t>
            </a: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Undraw Illustrations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3175505" y="3358406"/>
            <a:ext cx="25431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Feature 2</a:t>
            </a:r>
            <a:endParaRPr b="1" sz="18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5981677" y="3358406"/>
            <a:ext cx="25431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Feature 3</a:t>
            </a:r>
            <a:endParaRPr b="1" sz="18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Lorem ipsum dolor sit amet,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TITLE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89" name="Google Shape;89;p13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90" name="Google Shape;90;p13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3"/>
          <p:cNvSpPr/>
          <p:nvPr/>
        </p:nvSpPr>
        <p:spPr>
          <a:xfrm>
            <a:off x="685800" y="800150"/>
            <a:ext cx="7772400" cy="434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Chart Placeholder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Width: 8.5 inch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Height: 4.75 inch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Centered</a:t>
            </a:r>
            <a:endParaRPr sz="2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28600" spcFirstLastPara="1" rIns="91425" wrap="square" tIns="2743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5750" spcFirstLastPara="1" rIns="365750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subtitle">
  <p:cSld name="SECTION_HEADER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91425" wrap="square" tIns="27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9223"/>
              </a:buClr>
              <a:buSzPts val="3600"/>
              <a:buFont typeface="Roboto"/>
              <a:buNone/>
              <a:defRPr sz="36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466550" y="2992650"/>
            <a:ext cx="6210900" cy="7443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r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HEADER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" name="Google Shape;20;p5"/>
          <p:cNvGrpSpPr/>
          <p:nvPr/>
        </p:nvGrpSpPr>
        <p:grpSpPr>
          <a:xfrm>
            <a:off x="1084439" y="907500"/>
            <a:ext cx="7356122" cy="3328500"/>
            <a:chOff x="988753" y="953044"/>
            <a:chExt cx="7356122" cy="3328500"/>
          </a:xfrm>
        </p:grpSpPr>
        <p:sp>
          <p:nvSpPr>
            <p:cNvPr id="21" name="Google Shape;21;p5"/>
            <p:cNvSpPr txBox="1"/>
            <p:nvPr/>
          </p:nvSpPr>
          <p:spPr>
            <a:xfrm>
              <a:off x="4496475" y="953044"/>
              <a:ext cx="3848400" cy="3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39223"/>
                  </a:solidFill>
                  <a:latin typeface="Roboto"/>
                  <a:ea typeface="Roboto"/>
                  <a:cs typeface="Roboto"/>
                  <a:sym typeface="Roboto"/>
                </a:rPr>
                <a:t>Thank you!</a:t>
              </a:r>
              <a:endParaRPr b="1" sz="24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39223"/>
                  </a:solidFill>
                  <a:latin typeface="Roboto"/>
                  <a:ea typeface="Roboto"/>
                  <a:cs typeface="Roboto"/>
                  <a:sym typeface="Roboto"/>
                </a:rPr>
                <a:t>Ronald Ishak</a:t>
              </a:r>
              <a:endPara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3"/>
                </a:rPr>
                <a:t>ronald@hacktiv8.com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081-2345-6789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39223"/>
                  </a:solidFill>
                  <a:latin typeface="Roboto"/>
                  <a:ea typeface="Roboto"/>
                  <a:cs typeface="Roboto"/>
                  <a:sym typeface="Roboto"/>
                </a:rPr>
                <a:t>PT Hacktivate Teknologi Indonesia</a:t>
              </a:r>
              <a:endParaRPr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Jalan Sultan Iskandar Muda No 7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Kebayoran Lama, Jakarta Selatan, 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Daerah Khusus Ibukota Jakarta 12240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https://hacktiv8.com</a:t>
              </a: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" name="Google Shape;2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8753" y="1593882"/>
              <a:ext cx="2515604" cy="18827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29890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9223"/>
              </a:buClr>
              <a:buSzPts val="3600"/>
              <a:buFont typeface="Roboto"/>
              <a:buNone/>
              <a:defRPr sz="36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4200" y="796651"/>
            <a:ext cx="2515604" cy="18827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906750" y="3662950"/>
            <a:ext cx="7330500" cy="933300"/>
          </a:xfrm>
          <a:prstGeom prst="rect">
            <a:avLst/>
          </a:prstGeom>
        </p:spPr>
        <p:txBody>
          <a:bodyPr anchorCtr="0" anchor="ctr" bIns="91425" lIns="365750" spcFirstLastPara="1" rIns="3657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666666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dy Full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1" name="Google Shape;31;p7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32" name="Google Shape;32;p7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7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7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dy with Image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0" y="743175"/>
            <a:ext cx="45798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9" name="Google Shape;39;p8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40" name="Google Shape;40;p8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4895175" y="1026075"/>
            <a:ext cx="3484200" cy="348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Image Placeholder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7" name="Google Shape;47;p9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48" name="Google Shape;48;p9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 Snapshots 6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4" name="Google Shape;54;p10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55" name="Google Shape;55;p10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10"/>
          <p:cNvSpPr txBox="1"/>
          <p:nvPr>
            <p:ph idx="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>
            <a:off x="334147" y="1689419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IDR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 XX</a:t>
            </a: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jt</a:t>
            </a:r>
            <a:endParaRPr b="1" sz="31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 incididunt ut labore.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3220650" y="1689419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XX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6107153" y="1689419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USD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 XX</a:t>
            </a: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Lorem ipsum dolor sit amet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0"/>
          <p:cNvSpPr txBox="1"/>
          <p:nvPr/>
        </p:nvSpPr>
        <p:spPr>
          <a:xfrm>
            <a:off x="334147" y="3273933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 incididunt ut labore.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3220650" y="3273933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units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6107153" y="3273933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XX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Lorem ipsum dolor sit amet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901500" y="912400"/>
            <a:ext cx="7341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sub-text. Lorem ipsum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dolor sit amet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consectetur adipiscing elit, sed do eiusmod tempor incididunt ut labore et dolore.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91425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0" y="742950"/>
            <a:ext cx="91440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5750" spcFirstLastPara="1" rIns="365750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bulletin-cyberbully-detection.herokuapp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29890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Extra Material for P1W2D3</a:t>
            </a:r>
            <a:endParaRPr sz="3300"/>
          </a:p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906750" y="3662950"/>
            <a:ext cx="7330500" cy="933300"/>
          </a:xfrm>
          <a:prstGeom prst="rect">
            <a:avLst/>
          </a:prstGeom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4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Stratified K-Fold</a:t>
            </a:r>
            <a:endParaRPr sz="2200"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450" y="790150"/>
            <a:ext cx="5455099" cy="40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Grid Search vs Random Search</a:t>
            </a:r>
            <a:endParaRPr sz="2200"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863" y="895500"/>
            <a:ext cx="7176271" cy="40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P1 W2 D3 PM</a:t>
            </a:r>
            <a:endParaRPr sz="3300"/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Pipeline (Illustration)</a:t>
            </a:r>
            <a:endParaRPr sz="2200"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63" y="816125"/>
            <a:ext cx="3257863" cy="40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GridSearch without/with Pipeline</a:t>
            </a:r>
            <a:r>
              <a:rPr lang="en" sz="2200"/>
              <a:t> (Illustration)</a:t>
            </a:r>
            <a:endParaRPr sz="2200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400" y="1436700"/>
            <a:ext cx="2752550" cy="34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940" y="1436700"/>
            <a:ext cx="2354186" cy="3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307950" y="858975"/>
            <a:ext cx="779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GridSearch without Pipeline						GridSearch with Pipeline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P1 W2 D3 AM</a:t>
            </a:r>
            <a:endParaRPr sz="3300"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CRISP-DM (CRoss Industry Standard Process for Data Mining)</a:t>
            </a:r>
            <a:endParaRPr sz="22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200" y="903800"/>
            <a:ext cx="4087601" cy="40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Generalization vs Overfitting - Example</a:t>
            </a:r>
            <a:endParaRPr sz="2200"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75" y="1173300"/>
            <a:ext cx="7757696" cy="37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307950" y="819300"/>
            <a:ext cx="779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Sumber : </a:t>
            </a:r>
            <a:r>
              <a:rPr lang="en" sz="11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https://bulletin-cyberbully-detection.herokuapp.com/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Overfitting on the Test-Set</a:t>
            </a:r>
            <a:endParaRPr sz="22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328" y="1173300"/>
            <a:ext cx="6045326" cy="37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307950" y="819300"/>
            <a:ext cx="779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Analogi : Ujian Praktek SIM C di Indonesia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Overfitting on the Test-Set</a:t>
            </a:r>
            <a:endParaRPr sz="2200"/>
          </a:p>
        </p:txBody>
      </p:sp>
      <p:sp>
        <p:nvSpPr>
          <p:cNvPr id="141" name="Google Shape;141;p20"/>
          <p:cNvSpPr txBox="1"/>
          <p:nvPr/>
        </p:nvSpPr>
        <p:spPr>
          <a:xfrm>
            <a:off x="307950" y="819300"/>
            <a:ext cx="779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Analogi : Ujian Praktek di Malaysia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1519675"/>
            <a:ext cx="4155525" cy="210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983" y="1519675"/>
            <a:ext cx="4151542" cy="210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Bias vs Variance</a:t>
            </a:r>
            <a:endParaRPr sz="2200"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488" y="799725"/>
            <a:ext cx="4917033" cy="40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Cross Validation</a:t>
            </a:r>
            <a:endParaRPr sz="220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50" y="886850"/>
            <a:ext cx="5912897" cy="40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Leave One Out (LOOCV)</a:t>
            </a:r>
            <a:endParaRPr sz="22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63" y="886825"/>
            <a:ext cx="7522683" cy="40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